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0" r:id="rId2"/>
    <p:sldId id="266" r:id="rId3"/>
    <p:sldId id="283" r:id="rId4"/>
    <p:sldId id="267" r:id="rId5"/>
    <p:sldId id="268" r:id="rId6"/>
    <p:sldId id="269" r:id="rId7"/>
    <p:sldId id="270" r:id="rId8"/>
    <p:sldId id="271" r:id="rId9"/>
    <p:sldId id="272" r:id="rId10"/>
    <p:sldId id="284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56" r:id="rId19"/>
    <p:sldId id="282" r:id="rId20"/>
    <p:sldId id="258" r:id="rId21"/>
    <p:sldId id="259" r:id="rId22"/>
    <p:sldId id="261" r:id="rId23"/>
    <p:sldId id="263" r:id="rId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E4C81-F746-452C-A1EB-8E5591EFA22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373124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3943F-ABA3-484A-A6A8-064F205D0F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785282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3943F-ABA3-484A-A6A8-064F205D0F7A}" type="slidenum">
              <a:rPr lang="tr-TR" smtClean="0"/>
              <a:pPr/>
              <a:t>1</a:t>
            </a:fld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9415-5A67-41BB-A5BE-105A32956154}" type="datetime1">
              <a:rPr lang="tr-TR" smtClean="0"/>
              <a:pPr/>
              <a:t>18.03.2024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Kanuni Sultan Süleyman İmam Hatip Ortaokulu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77D8-1B5F-407A-AE0B-2F773B2ABBB1}" type="datetime1">
              <a:rPr lang="tr-TR" smtClean="0"/>
              <a:pPr/>
              <a:t>18.03.2024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Kanuni Sultan Süleyman İmam Hatip Ortaokulu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DA7E-72B1-4210-9EF9-5C106EBF9020}" type="datetime1">
              <a:rPr lang="tr-TR" smtClean="0"/>
              <a:pPr/>
              <a:t>18.03.2024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Kanuni Sultan Süleyman İmam Hatip Ortaokulu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54AE-27EB-4802-AC7C-F71CDF540F6E}" type="datetime1">
              <a:rPr lang="tr-TR" smtClean="0"/>
              <a:pPr/>
              <a:t>18.03.2024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Kanuni Sultan Süleyman İmam Hatip Ortaokulu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EAF5-DED8-4084-BB84-237E5E950691}" type="datetime1">
              <a:rPr lang="tr-TR" smtClean="0"/>
              <a:pPr/>
              <a:t>18.03.2024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Kanuni Sultan Süleyman İmam Hatip Ortaokulu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F4AD-AE31-4A92-BD0C-EA56FAB75676}" type="datetime1">
              <a:rPr lang="tr-TR" smtClean="0"/>
              <a:pPr/>
              <a:t>18.03.2024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Kanuni Sultan Süleyman İmam Hatip Ortaokulu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DACE0-BCC1-4E1D-91E7-4850623BF659}" type="datetime1">
              <a:rPr lang="tr-TR" smtClean="0"/>
              <a:pPr/>
              <a:t>18.03.2024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Kanuni Sultan Süleyman İmam Hatip Ortaokulu</a:t>
            </a: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B747-383F-4ADF-98A1-4D753178A60A}" type="datetime1">
              <a:rPr lang="tr-TR" smtClean="0"/>
              <a:pPr/>
              <a:t>18.03.2024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Kanuni Sultan Süleyman İmam Hatip Ortaokulu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C856-56C9-474B-98AA-2D0E54869625}" type="datetime1">
              <a:rPr lang="tr-TR" smtClean="0"/>
              <a:pPr/>
              <a:t>18.03.2024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Kanuni Sultan Süleyman İmam Hatip Ortaokulu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FB2E-54C4-4C0B-B076-29582322387B}" type="datetime1">
              <a:rPr lang="tr-TR" smtClean="0"/>
              <a:pPr/>
              <a:t>18.03.2024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Kanuni Sultan Süleyman İmam Hatip Ortaokulu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D8ABF-E465-436F-8B11-4010A8F00340}" type="datetime1">
              <a:rPr lang="tr-TR" smtClean="0"/>
              <a:pPr/>
              <a:t>18.03.2024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Kanuni Sultan Süleyman İmam Hatip Ortaokulu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C1753-54EF-4A85-9116-2D86C597E5BA}" type="datetime1">
              <a:rPr lang="tr-TR" smtClean="0"/>
              <a:pPr/>
              <a:t>18.03.2024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Kanuni Sultan Süleyman İmam Hatip Ortaokulu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8501090" cy="628652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tr-TR" sz="5400" b="1" dirty="0" smtClean="0">
                <a:cs typeface="Arabic Typesetting" pitchFamily="66" charset="-78"/>
              </a:rPr>
              <a:t> </a:t>
            </a:r>
            <a:br>
              <a:rPr lang="tr-TR" sz="5400" b="1" dirty="0" smtClean="0">
                <a:cs typeface="Arabic Typesetting" pitchFamily="66" charset="-78"/>
              </a:rPr>
            </a:br>
            <a:r>
              <a:rPr lang="tr-TR" sz="5400" b="1" dirty="0" smtClean="0">
                <a:cs typeface="Arabic Typesetting" pitchFamily="66" charset="-78"/>
              </a:rPr>
              <a:t>VE</a:t>
            </a:r>
            <a:br>
              <a:rPr lang="tr-TR" sz="5400" b="1" dirty="0" smtClean="0">
                <a:cs typeface="Arabic Typesetting" pitchFamily="66" charset="-78"/>
              </a:rPr>
            </a:br>
            <a:r>
              <a:rPr lang="tr-TR" sz="5400" b="1" dirty="0" smtClean="0">
                <a:cs typeface="Arabic Typesetting" pitchFamily="66" charset="-78"/>
              </a:rPr>
              <a:t> </a:t>
            </a:r>
            <a:r>
              <a:rPr lang="tr-TR" sz="5400" b="1" dirty="0" smtClean="0">
                <a:solidFill>
                  <a:srgbClr val="C00000"/>
                </a:solidFill>
                <a:cs typeface="Arabic Typesetting" pitchFamily="66" charset="-78"/>
              </a:rPr>
              <a:t>BAŞETME YOLLARI</a:t>
            </a:r>
            <a:endParaRPr lang="tr-TR" sz="5400" b="1" dirty="0">
              <a:solidFill>
                <a:srgbClr val="C00000"/>
              </a:solidFill>
              <a:cs typeface="Arabic Typesetting" pitchFamily="66" charset="-78"/>
            </a:endParaRPr>
          </a:p>
        </p:txBody>
      </p:sp>
      <p:pic>
        <p:nvPicPr>
          <p:cNvPr id="5122" name="Picture 2" descr="C:\Users\SULTAN\Desktop\Resimler\sınavkaygısı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692696"/>
            <a:ext cx="4643470" cy="2016224"/>
          </a:xfrm>
          <a:prstGeom prst="rect">
            <a:avLst/>
          </a:prstGeom>
          <a:noFill/>
        </p:spPr>
      </p:pic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4929190" y="6357958"/>
            <a:ext cx="3571900" cy="357189"/>
          </a:xfrm>
        </p:spPr>
        <p:txBody>
          <a:bodyPr/>
          <a:lstStyle/>
          <a:p>
            <a:r>
              <a:rPr lang="tr-TR" dirty="0" smtClean="0"/>
              <a:t>Kanuni Sultan Süleyman İmam Hatip Ortaokulu</a:t>
            </a:r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tr-TR" sz="4400" b="1" dirty="0" smtClean="0">
                <a:solidFill>
                  <a:srgbClr val="FF0000"/>
                </a:solidFill>
                <a:latin typeface="+mj-lt"/>
                <a:cs typeface="Arabic Typesetting" pitchFamily="66" charset="-78"/>
              </a:rPr>
              <a:t>SINAV KAYGISI İLE BAŞETME YOLLARI</a:t>
            </a:r>
            <a:endParaRPr lang="tr-TR" sz="44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050" name="Picture 2" descr="C:\Users\SULTAN\Desktop\REHBERLİK 2016-2017\Resimler\success-k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428868"/>
            <a:ext cx="5857916" cy="3708608"/>
          </a:xfrm>
          <a:prstGeom prst="rect">
            <a:avLst/>
          </a:prstGeom>
          <a:noFill/>
        </p:spPr>
      </p:pic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Kanuni Sultan Süleyman İmam Hatip Ortaokulu</a:t>
            </a:r>
            <a:endParaRPr lang="tr-T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/>
              <a:t>1) Sınava Planlı Programlı çalışma</a:t>
            </a:r>
            <a:endParaRPr lang="tr-TR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786050" y="1600201"/>
            <a:ext cx="6143668" cy="3114684"/>
          </a:xfrm>
        </p:spPr>
        <p:txBody>
          <a:bodyPr>
            <a:normAutofit/>
          </a:bodyPr>
          <a:lstStyle/>
          <a:p>
            <a:pPr marL="514350" indent="-514350" algn="just">
              <a:buNone/>
            </a:pPr>
            <a:r>
              <a:rPr lang="tr-TR" dirty="0" smtClean="0">
                <a:solidFill>
                  <a:srgbClr val="FF0000"/>
                </a:solidFill>
              </a:rPr>
              <a:t>          Planlı </a:t>
            </a:r>
            <a:r>
              <a:rPr lang="tr-TR" dirty="0" smtClean="0"/>
              <a:t>ve </a:t>
            </a:r>
            <a:r>
              <a:rPr lang="tr-TR" dirty="0" smtClean="0">
                <a:solidFill>
                  <a:srgbClr val="FF0000"/>
                </a:solidFill>
              </a:rPr>
              <a:t>programlı</a:t>
            </a:r>
            <a:r>
              <a:rPr lang="tr-TR" dirty="0" smtClean="0"/>
              <a:t> ders çalışma sınava yeterince ve </a:t>
            </a:r>
            <a:r>
              <a:rPr lang="tr-TR" dirty="0" smtClean="0">
                <a:solidFill>
                  <a:srgbClr val="FF0000"/>
                </a:solidFill>
              </a:rPr>
              <a:t>zamanında</a:t>
            </a:r>
            <a:r>
              <a:rPr lang="tr-TR" dirty="0" smtClean="0"/>
              <a:t> çalışmanızı sağlar.</a:t>
            </a:r>
            <a:endParaRPr lang="tr-TR" dirty="0"/>
          </a:p>
        </p:txBody>
      </p:sp>
      <p:pic>
        <p:nvPicPr>
          <p:cNvPr id="5122" name="Picture 2" descr="C:\Users\SULTAN\Desktop\Resimler\kck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1571612"/>
            <a:ext cx="2428892" cy="2143140"/>
          </a:xfrm>
          <a:prstGeom prst="rect">
            <a:avLst/>
          </a:prstGeom>
          <a:noFill/>
        </p:spPr>
      </p:pic>
      <p:pic>
        <p:nvPicPr>
          <p:cNvPr id="5123" name="Picture 3" descr="C:\Users\SULTAN\Desktop\Resimler\načrt-kuhinj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4000500"/>
            <a:ext cx="4500594" cy="2857500"/>
          </a:xfrm>
          <a:prstGeom prst="rect">
            <a:avLst/>
          </a:prstGeom>
          <a:noFill/>
        </p:spPr>
      </p:pic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Kanuni Sultan Süleyman İmam Hatip Ortaokulu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74638"/>
            <a:ext cx="9001156" cy="11430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cs typeface="Arabic Typesetting" pitchFamily="66" charset="-78"/>
              </a:rPr>
              <a:t>2) Sınav Zamanına Kadar Ders Çalışma</a:t>
            </a:r>
            <a:endParaRPr lang="tr-TR" dirty="0">
              <a:cs typeface="Arabic Typesetting" pitchFamily="66" charset="-78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286256"/>
            <a:ext cx="8229600" cy="1839907"/>
          </a:xfrm>
        </p:spPr>
        <p:txBody>
          <a:bodyPr/>
          <a:lstStyle/>
          <a:p>
            <a:r>
              <a:rPr lang="tr-TR" dirty="0" smtClean="0"/>
              <a:t>Son ana kadar ders çalışmak öğrenilenlerin karışmasına neden olacağından </a:t>
            </a:r>
            <a:r>
              <a:rPr lang="tr-TR" dirty="0" smtClean="0">
                <a:solidFill>
                  <a:srgbClr val="FF0000"/>
                </a:solidFill>
              </a:rPr>
              <a:t>sınavdan bir iki gün önce ders çalışmayı bırakmak</a:t>
            </a:r>
            <a:r>
              <a:rPr lang="tr-TR" dirty="0" smtClean="0"/>
              <a:t> gerekir.</a:t>
            </a:r>
            <a:endParaRPr lang="tr-TR" dirty="0"/>
          </a:p>
        </p:txBody>
      </p:sp>
      <p:pic>
        <p:nvPicPr>
          <p:cNvPr id="1026" name="Picture 2" descr="C:\Users\SULTAN\Desktop\Resimler\sınavkaygısı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571612"/>
            <a:ext cx="6000792" cy="2714644"/>
          </a:xfrm>
          <a:prstGeom prst="rect">
            <a:avLst/>
          </a:prstGeom>
          <a:noFill/>
        </p:spPr>
      </p:pic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Kanuni Sultan Süleyman İmam Hatip Ortaokulu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+mn-lt"/>
                <a:cs typeface="Arabic Typesetting" pitchFamily="66" charset="-78"/>
              </a:rPr>
              <a:t>3) Uyku, Dinlenme ve Beslenme</a:t>
            </a:r>
            <a:endParaRPr lang="tr-TR" dirty="0">
              <a:latin typeface="+mn-lt"/>
              <a:cs typeface="Arabic Typesetting" pitchFamily="66" charset="-78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14678" y="1500175"/>
            <a:ext cx="5429288" cy="3000396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Sınav gecesi yeterince </a:t>
            </a:r>
            <a:r>
              <a:rPr lang="tr-TR" dirty="0" smtClean="0">
                <a:solidFill>
                  <a:srgbClr val="FF0000"/>
                </a:solidFill>
              </a:rPr>
              <a:t>uyumaya </a:t>
            </a:r>
            <a:r>
              <a:rPr lang="tr-TR" dirty="0" smtClean="0"/>
              <a:t>çalışın.</a:t>
            </a:r>
          </a:p>
          <a:p>
            <a:r>
              <a:rPr lang="tr-TR" dirty="0" smtClean="0"/>
              <a:t>Sınavdan önce iyice </a:t>
            </a:r>
            <a:r>
              <a:rPr lang="tr-TR" dirty="0" smtClean="0">
                <a:solidFill>
                  <a:srgbClr val="FF0000"/>
                </a:solidFill>
              </a:rPr>
              <a:t>dinlenin</a:t>
            </a:r>
            <a:r>
              <a:rPr lang="tr-TR" dirty="0" smtClean="0"/>
              <a:t> ve sınavı düşünmemeye çalışın.</a:t>
            </a:r>
          </a:p>
          <a:p>
            <a:r>
              <a:rPr lang="tr-TR" dirty="0" smtClean="0"/>
              <a:t>Sınavdan önce fazla ve dokunacak </a:t>
            </a:r>
            <a:r>
              <a:rPr lang="tr-TR" dirty="0" smtClean="0">
                <a:solidFill>
                  <a:srgbClr val="FF0000"/>
                </a:solidFill>
              </a:rPr>
              <a:t>yiyeceklerden</a:t>
            </a:r>
            <a:r>
              <a:rPr lang="tr-TR" dirty="0" smtClean="0"/>
              <a:t> uzak durun.</a:t>
            </a:r>
            <a:endParaRPr lang="tr-TR" dirty="0"/>
          </a:p>
        </p:txBody>
      </p:sp>
      <p:pic>
        <p:nvPicPr>
          <p:cNvPr id="2050" name="Picture 2" descr="C:\Users\SULTAN\Desktop\Resimler\sağlıklıbeslen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14" y="4071942"/>
            <a:ext cx="3214742" cy="2395540"/>
          </a:xfrm>
          <a:prstGeom prst="rect">
            <a:avLst/>
          </a:prstGeom>
          <a:noFill/>
        </p:spPr>
      </p:pic>
      <p:pic>
        <p:nvPicPr>
          <p:cNvPr id="2051" name="Picture 3" descr="C:\Users\SULTAN\Desktop\Resimler\dinlen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500174"/>
            <a:ext cx="3000397" cy="2714644"/>
          </a:xfrm>
          <a:prstGeom prst="rect">
            <a:avLst/>
          </a:prstGeom>
          <a:noFill/>
        </p:spPr>
      </p:pic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Kanuni Sultan Süleyman İmam Hatip Ortaokulu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92D050"/>
          </a:solidFill>
        </p:spPr>
        <p:txBody>
          <a:bodyPr/>
          <a:lstStyle/>
          <a:p>
            <a:r>
              <a:rPr lang="tr-TR" b="1" dirty="0" smtClean="0">
                <a:latin typeface="Arabic Typesetting" pitchFamily="66" charset="-78"/>
                <a:cs typeface="Arabic Typesetting" pitchFamily="66" charset="-78"/>
              </a:rPr>
              <a:t>4</a:t>
            </a:r>
            <a:r>
              <a:rPr lang="tr-TR" b="1" dirty="0" smtClean="0">
                <a:cs typeface="Arabic Typesetting" pitchFamily="66" charset="-78"/>
              </a:rPr>
              <a:t>) Düşünce ve İnançlar</a:t>
            </a:r>
            <a:endParaRPr lang="tr-TR" dirty="0">
              <a:cs typeface="Arabic Typesetting" pitchFamily="66" charset="-78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1"/>
            <a:ext cx="6972320" cy="3400436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Eğer başarılı olamazsam </a:t>
            </a:r>
            <a:r>
              <a:rPr lang="tr-TR" dirty="0" smtClean="0">
                <a:solidFill>
                  <a:srgbClr val="FF0000"/>
                </a:solidFill>
              </a:rPr>
              <a:t>aileme ne söylerim</a:t>
            </a:r>
          </a:p>
          <a:p>
            <a:r>
              <a:rPr lang="tr-TR" dirty="0" smtClean="0"/>
              <a:t>Bu sınavda </a:t>
            </a:r>
            <a:r>
              <a:rPr lang="tr-TR" dirty="0" smtClean="0">
                <a:solidFill>
                  <a:srgbClr val="FF0000"/>
                </a:solidFill>
              </a:rPr>
              <a:t>başarılı olamayacağım</a:t>
            </a:r>
          </a:p>
          <a:p>
            <a:r>
              <a:rPr lang="tr-TR" dirty="0" smtClean="0"/>
              <a:t> Ellerim titriyor. Ne yapacağım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Ben yetersizim</a:t>
            </a:r>
            <a:r>
              <a:rPr lang="tr-TR" dirty="0" smtClean="0"/>
              <a:t>. Aptalın tekiyim... gibi olumsuz ve yıkıcı düşüncelerden mümkün olduğunca uzak durun.</a:t>
            </a:r>
            <a:endParaRPr lang="tr-TR" dirty="0"/>
          </a:p>
        </p:txBody>
      </p:sp>
      <p:pic>
        <p:nvPicPr>
          <p:cNvPr id="3074" name="Picture 2" descr="C:\Users\SULTAN\Desktop\Resimler\düşün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857760"/>
            <a:ext cx="2571768" cy="1714512"/>
          </a:xfrm>
          <a:prstGeom prst="rect">
            <a:avLst/>
          </a:prstGeom>
          <a:noFill/>
        </p:spPr>
      </p:pic>
      <p:pic>
        <p:nvPicPr>
          <p:cNvPr id="3075" name="Picture 3" descr="C:\Users\SULTAN\Desktop\Resimler\olumsuz-duygul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1500174"/>
            <a:ext cx="2428892" cy="2071702"/>
          </a:xfrm>
          <a:prstGeom prst="rect">
            <a:avLst/>
          </a:prstGeom>
          <a:noFill/>
        </p:spPr>
      </p:pic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Kanuni Sultan Süleyman İmam Hatip Ortaokulu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7256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Olumlu </a:t>
            </a:r>
            <a:r>
              <a:rPr lang="tr-TR" b="1" dirty="0" smtClean="0">
                <a:latin typeface="Arabic Typesetting" pitchFamily="66" charset="-78"/>
                <a:cs typeface="Arabic Typesetting" pitchFamily="66" charset="-78"/>
              </a:rPr>
              <a:t>ve </a:t>
            </a:r>
            <a:r>
              <a:rPr lang="tr-TR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gerçekçi</a:t>
            </a:r>
            <a:r>
              <a:rPr lang="tr-TR" b="1" dirty="0" smtClean="0">
                <a:latin typeface="Arabic Typesetting" pitchFamily="66" charset="-78"/>
                <a:cs typeface="Arabic Typesetting" pitchFamily="66" charset="-78"/>
              </a:rPr>
              <a:t> düşünceler oluşturmaya çalışın</a:t>
            </a:r>
            <a:endParaRPr lang="tr-TR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643314"/>
            <a:ext cx="8229600" cy="2482849"/>
          </a:xfrm>
        </p:spPr>
        <p:txBody>
          <a:bodyPr/>
          <a:lstStyle/>
          <a:p>
            <a:r>
              <a:rPr lang="tr-TR" dirty="0" smtClean="0"/>
              <a:t>Sonuç her ne olursa olsun ailem beni seviyor.</a:t>
            </a:r>
          </a:p>
          <a:p>
            <a:r>
              <a:rPr lang="tr-TR" dirty="0" smtClean="0"/>
              <a:t>Bu sınavda başarılı olacağım.</a:t>
            </a:r>
          </a:p>
          <a:p>
            <a:r>
              <a:rPr lang="tr-TR" dirty="0" smtClean="0"/>
              <a:t>Elimden geleni yapacağım.</a:t>
            </a:r>
          </a:p>
          <a:p>
            <a:r>
              <a:rPr lang="tr-TR" dirty="0" smtClean="0"/>
              <a:t>Bu sınav için yeterliyim. Ben akıllı biriyim.</a:t>
            </a:r>
            <a:endParaRPr lang="tr-TR" dirty="0"/>
          </a:p>
        </p:txBody>
      </p:sp>
      <p:pic>
        <p:nvPicPr>
          <p:cNvPr id="4098" name="Picture 2" descr="C:\Users\SULTAN\Desktop\Resimler\27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1556792"/>
            <a:ext cx="4286250" cy="2157960"/>
          </a:xfrm>
          <a:prstGeom prst="rect">
            <a:avLst/>
          </a:prstGeom>
          <a:noFill/>
        </p:spPr>
      </p:pic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Kanuni Sultan Süleyman İmam Hatip Ortaokulu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92D050"/>
          </a:solidFill>
        </p:spPr>
        <p:txBody>
          <a:bodyPr/>
          <a:lstStyle/>
          <a:p>
            <a:r>
              <a:rPr lang="es-ES" b="1" dirty="0" smtClean="0">
                <a:latin typeface="Arabic Typesetting" pitchFamily="66" charset="-78"/>
                <a:cs typeface="Arabic Typesetting" pitchFamily="66" charset="-78"/>
              </a:rPr>
              <a:t>5)Doğru Nefes Alma ve Gevşeme</a:t>
            </a:r>
            <a:endParaRPr lang="tr-TR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143240" y="2285992"/>
            <a:ext cx="4500594" cy="3840171"/>
          </a:xfrm>
        </p:spPr>
        <p:txBody>
          <a:bodyPr/>
          <a:lstStyle/>
          <a:p>
            <a:r>
              <a:rPr lang="tr-TR" dirty="0" smtClean="0"/>
              <a:t>Sınava girmeden ya da sınav sırasında kaygı düzeyinizin artarsa, birkaç kez </a:t>
            </a:r>
            <a:r>
              <a:rPr lang="tr-TR" dirty="0" smtClean="0">
                <a:solidFill>
                  <a:srgbClr val="FF0000"/>
                </a:solidFill>
              </a:rPr>
              <a:t>derin nefes </a:t>
            </a:r>
            <a:r>
              <a:rPr lang="tr-TR" dirty="0" smtClean="0"/>
              <a:t>alın.</a:t>
            </a:r>
            <a:endParaRPr lang="tr-TR" dirty="0"/>
          </a:p>
        </p:txBody>
      </p:sp>
      <p:pic>
        <p:nvPicPr>
          <p:cNvPr id="6146" name="Picture 2" descr="C:\Users\SULTAN\Desktop\Resimler\pranayamanere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643050"/>
            <a:ext cx="3000396" cy="2381250"/>
          </a:xfrm>
          <a:prstGeom prst="rect">
            <a:avLst/>
          </a:prstGeom>
          <a:noFill/>
        </p:spPr>
      </p:pic>
      <p:pic>
        <p:nvPicPr>
          <p:cNvPr id="6147" name="Picture 3" descr="C:\Users\SULTAN\Desktop\Resimler\doğru-düşü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286256"/>
            <a:ext cx="3657600" cy="2386010"/>
          </a:xfrm>
          <a:prstGeom prst="rect">
            <a:avLst/>
          </a:prstGeom>
          <a:noFill/>
        </p:spPr>
      </p:pic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Kanuni Sultan Süleyman İmam Hatip Ortaokulu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tr-TR" sz="5400" b="1" dirty="0" smtClean="0">
                <a:latin typeface="Arabic Typesetting" pitchFamily="66" charset="-78"/>
                <a:cs typeface="Arabic Typesetting" pitchFamily="66" charset="-78"/>
              </a:rPr>
              <a:t>Önemli Uyarılar</a:t>
            </a:r>
            <a:endParaRPr lang="tr-TR" sz="5400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5472122" cy="4525963"/>
          </a:xfrm>
        </p:spPr>
        <p:txBody>
          <a:bodyPr>
            <a:normAutofit fontScale="85000" lnSpcReduction="10000"/>
          </a:bodyPr>
          <a:lstStyle/>
          <a:p>
            <a:r>
              <a:rPr lang="tr-TR" dirty="0" smtClean="0"/>
              <a:t>Sınava en iyi </a:t>
            </a:r>
            <a:r>
              <a:rPr lang="tr-TR" dirty="0" smtClean="0">
                <a:solidFill>
                  <a:srgbClr val="FF0000"/>
                </a:solidFill>
              </a:rPr>
              <a:t>yapabildiğiniz </a:t>
            </a:r>
            <a:r>
              <a:rPr lang="tr-TR" dirty="0" smtClean="0"/>
              <a:t>bölümden başlayın.</a:t>
            </a:r>
          </a:p>
          <a:p>
            <a:r>
              <a:rPr lang="tr-TR" dirty="0" smtClean="0"/>
              <a:t>Yapamadığınız sorulara çok zaman ayırmayın. Onları </a:t>
            </a:r>
            <a:r>
              <a:rPr lang="tr-TR" dirty="0" smtClean="0">
                <a:solidFill>
                  <a:srgbClr val="FF0000"/>
                </a:solidFill>
              </a:rPr>
              <a:t>sona </a:t>
            </a:r>
            <a:r>
              <a:rPr lang="tr-TR" dirty="0" smtClean="0"/>
              <a:t>bırakın.</a:t>
            </a:r>
          </a:p>
          <a:p>
            <a:r>
              <a:rPr lang="tr-TR" dirty="0" smtClean="0"/>
              <a:t>Soruları, dikkatlice okuyun. Özellikle </a:t>
            </a:r>
            <a:r>
              <a:rPr lang="tr-TR" dirty="0" smtClean="0">
                <a:solidFill>
                  <a:srgbClr val="FF0000"/>
                </a:solidFill>
              </a:rPr>
              <a:t>en sondaki soru cümleciğine</a:t>
            </a:r>
            <a:r>
              <a:rPr lang="tr-TR" dirty="0" smtClean="0"/>
              <a:t> dikkat edin.</a:t>
            </a:r>
          </a:p>
          <a:p>
            <a:r>
              <a:rPr lang="tr-TR" dirty="0" smtClean="0"/>
              <a:t>Üst üste birkaç soruyu yapamıyorsanız ya da dikkatinizin dağıldığını düşünüyorsanız, </a:t>
            </a:r>
            <a:r>
              <a:rPr lang="tr-TR" dirty="0" smtClean="0">
                <a:solidFill>
                  <a:srgbClr val="FF0000"/>
                </a:solidFill>
              </a:rPr>
              <a:t>biraz mola verin.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SULTAN\Desktop\Resimler\uyari-331146c7-sc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214554"/>
            <a:ext cx="3214678" cy="3267075"/>
          </a:xfrm>
          <a:prstGeom prst="rect">
            <a:avLst/>
          </a:prstGeom>
          <a:noFill/>
        </p:spPr>
      </p:pic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Kanuni Sultan Süleyman İmam Hatip Ortaokulu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357322"/>
          </a:xfrm>
        </p:spPr>
        <p:txBody>
          <a:bodyPr>
            <a:normAutofit/>
          </a:bodyPr>
          <a:lstStyle/>
          <a:p>
            <a:r>
              <a:rPr lang="tr-TR" sz="6000" b="1" dirty="0" smtClean="0">
                <a:solidFill>
                  <a:srgbClr val="0070C0"/>
                </a:solidFill>
                <a:cs typeface="Arabic Typesetting" pitchFamily="66" charset="-78"/>
              </a:rPr>
              <a:t>Sınav Stratejileri</a:t>
            </a:r>
            <a:endParaRPr lang="tr-TR" sz="6000" b="1" dirty="0">
              <a:solidFill>
                <a:srgbClr val="0070C0"/>
              </a:solidFill>
              <a:cs typeface="Arabic Typesetting" pitchFamily="66" charset="-78"/>
            </a:endParaRPr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428596" y="2643182"/>
            <a:ext cx="8229600" cy="3411543"/>
          </a:xfrm>
        </p:spPr>
        <p:txBody>
          <a:bodyPr/>
          <a:lstStyle/>
          <a:p>
            <a:pPr>
              <a:buNone/>
            </a:pPr>
            <a:r>
              <a:rPr lang="tr-TR" dirty="0" smtClean="0">
                <a:solidFill>
                  <a:srgbClr val="00B050"/>
                </a:solidFill>
              </a:rPr>
              <a:t>Ne Yapmalı?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                                                    </a:t>
            </a:r>
          </a:p>
          <a:p>
            <a:pPr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                                                        Ne Yapmamalı?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SULTAN\Desktop\Resimler\strateji-ned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714620"/>
            <a:ext cx="3857652" cy="2286016"/>
          </a:xfrm>
          <a:prstGeom prst="rect">
            <a:avLst/>
          </a:prstGeom>
          <a:noFill/>
        </p:spPr>
      </p:pic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Kanuni Sultan Süleyman İmam Hatip Ortaokulu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FF00"/>
          </a:solidFill>
        </p:spPr>
        <p:txBody>
          <a:bodyPr/>
          <a:lstStyle/>
          <a:p>
            <a:r>
              <a:rPr lang="tr-TR" b="1" dirty="0" smtClean="0">
                <a:cs typeface="Arabic Typesetting" pitchFamily="66" charset="-78"/>
              </a:rPr>
              <a:t>ÇALIŞMA STRATEJİLERİ</a:t>
            </a:r>
            <a:endParaRPr lang="tr-TR" b="1" dirty="0">
              <a:cs typeface="Arabic Typesetting" pitchFamily="66" charset="-78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Neyi </a:t>
            </a:r>
            <a:r>
              <a:rPr lang="tr-TR" dirty="0" smtClean="0">
                <a:solidFill>
                  <a:srgbClr val="FF0000"/>
                </a:solidFill>
              </a:rPr>
              <a:t>bilmediğinizi</a:t>
            </a:r>
            <a:r>
              <a:rPr lang="tr-TR" dirty="0" smtClean="0"/>
              <a:t> bilin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Çözemediğiniz</a:t>
            </a:r>
            <a:r>
              <a:rPr lang="tr-TR" dirty="0" smtClean="0"/>
              <a:t> ya da </a:t>
            </a:r>
            <a:r>
              <a:rPr lang="tr-TR" dirty="0" smtClean="0">
                <a:solidFill>
                  <a:srgbClr val="FF0000"/>
                </a:solidFill>
              </a:rPr>
              <a:t>yanlış</a:t>
            </a:r>
            <a:r>
              <a:rPr lang="tr-TR" dirty="0" smtClean="0"/>
              <a:t> çözdüğünüz soruların doğru cevaplarını </a:t>
            </a:r>
            <a:r>
              <a:rPr lang="tr-TR" dirty="0" smtClean="0">
                <a:solidFill>
                  <a:srgbClr val="FF0000"/>
                </a:solidFill>
              </a:rPr>
              <a:t>öğretmenlerinizden </a:t>
            </a:r>
            <a:r>
              <a:rPr lang="tr-TR" dirty="0" smtClean="0"/>
              <a:t>ya da </a:t>
            </a:r>
            <a:r>
              <a:rPr lang="tr-TR" dirty="0" smtClean="0">
                <a:solidFill>
                  <a:srgbClr val="FF0000"/>
                </a:solidFill>
              </a:rPr>
              <a:t>arkadaşlarınızdan</a:t>
            </a:r>
            <a:r>
              <a:rPr lang="tr-TR" dirty="0" smtClean="0"/>
              <a:t> öğrenin.</a:t>
            </a:r>
          </a:p>
          <a:p>
            <a:r>
              <a:rPr lang="tr-TR" dirty="0" smtClean="0"/>
              <a:t>Belirli aralıklarla </a:t>
            </a:r>
            <a:r>
              <a:rPr lang="tr-TR" dirty="0" smtClean="0">
                <a:solidFill>
                  <a:srgbClr val="FF0000"/>
                </a:solidFill>
              </a:rPr>
              <a:t>tekrar</a:t>
            </a:r>
            <a:r>
              <a:rPr lang="tr-TR" dirty="0" smtClean="0"/>
              <a:t> yapın</a:t>
            </a:r>
          </a:p>
          <a:p>
            <a:r>
              <a:rPr lang="tr-TR" dirty="0" smtClean="0"/>
              <a:t>Her gün </a:t>
            </a:r>
            <a:r>
              <a:rPr lang="tr-TR" dirty="0" smtClean="0">
                <a:solidFill>
                  <a:srgbClr val="FF0000"/>
                </a:solidFill>
              </a:rPr>
              <a:t>belirli miktarda soru</a:t>
            </a:r>
            <a:r>
              <a:rPr lang="tr-TR" dirty="0" smtClean="0"/>
              <a:t> çözmeye çalışın</a:t>
            </a:r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Kanuni Sultan Süleyman İmam Hatip Ortaokulu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203348"/>
          </a:xfrm>
          <a:solidFill>
            <a:srgbClr val="FFFF00"/>
          </a:solidFill>
        </p:spPr>
        <p:txBody>
          <a:bodyPr/>
          <a:lstStyle/>
          <a:p>
            <a:r>
              <a:rPr lang="tr-TR" b="1" dirty="0" smtClean="0">
                <a:cs typeface="Arabic Typesetting" pitchFamily="66" charset="-78"/>
              </a:rPr>
              <a:t>SINAV KAYGISI</a:t>
            </a:r>
            <a:endParaRPr lang="tr-TR" b="1" dirty="0">
              <a:cs typeface="Arabic Typesetting" pitchFamily="66" charset="-78"/>
            </a:endParaRPr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857224" y="2143116"/>
            <a:ext cx="7072362" cy="3983047"/>
          </a:xfrm>
        </p:spPr>
        <p:txBody>
          <a:bodyPr/>
          <a:lstStyle/>
          <a:p>
            <a:pPr algn="just"/>
            <a:r>
              <a:rPr lang="tr-TR" dirty="0" smtClean="0"/>
              <a:t>     Öğrenilen bilginin sınav sırasında etkili bir biçimde kullanılmasını </a:t>
            </a:r>
            <a:r>
              <a:rPr lang="tr-TR" dirty="0" smtClean="0">
                <a:solidFill>
                  <a:srgbClr val="0070C0"/>
                </a:solidFill>
              </a:rPr>
              <a:t>engelleyen</a:t>
            </a:r>
            <a:r>
              <a:rPr lang="tr-TR" dirty="0" smtClean="0"/>
              <a:t> ve başarının </a:t>
            </a:r>
            <a:r>
              <a:rPr lang="tr-TR" dirty="0" smtClean="0">
                <a:solidFill>
                  <a:srgbClr val="0070C0"/>
                </a:solidFill>
              </a:rPr>
              <a:t>düşmesine</a:t>
            </a:r>
            <a:r>
              <a:rPr lang="tr-TR" dirty="0" smtClean="0"/>
              <a:t> yol açan </a:t>
            </a:r>
            <a:r>
              <a:rPr lang="tr-TR" b="1" dirty="0" smtClean="0">
                <a:solidFill>
                  <a:srgbClr val="FF0000"/>
                </a:solidFill>
              </a:rPr>
              <a:t>yoğun kaygı durumudur.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Kanuni Sultan Süleyman İmam Hatip Ortaokulu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FF00"/>
          </a:solidFill>
        </p:spPr>
        <p:txBody>
          <a:bodyPr/>
          <a:lstStyle/>
          <a:p>
            <a:r>
              <a:rPr lang="tr-TR" b="1" dirty="0" smtClean="0">
                <a:latin typeface="+mn-lt"/>
                <a:cs typeface="Arabic Typesetting" pitchFamily="66" charset="-78"/>
              </a:rPr>
              <a:t>KOLAY-ZOR</a:t>
            </a:r>
            <a:endParaRPr lang="tr-TR" b="1" dirty="0">
              <a:latin typeface="+mn-lt"/>
              <a:cs typeface="Arabic Typesetting" pitchFamily="66" charset="-78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Kolay olan hiç bir şey yoktur.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Zorluğu oluşturan onu isteksizce yapmaktır.</a:t>
            </a:r>
            <a:endParaRPr lang="tr-TR" dirty="0"/>
          </a:p>
        </p:txBody>
      </p:sp>
      <p:pic>
        <p:nvPicPr>
          <p:cNvPr id="1026" name="Picture 2" descr="C:\Users\SULTAN\Desktop\Resimler\46524054-Opposite-adjectives-difficult-and-easy-illustration-Stock-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143116"/>
            <a:ext cx="5143536" cy="2428892"/>
          </a:xfrm>
          <a:prstGeom prst="rect">
            <a:avLst/>
          </a:prstGeom>
          <a:noFill/>
        </p:spPr>
      </p:pic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Kanuni Sultan Süleyman İmam Hatip Ortaokulu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  <a:solidFill>
            <a:srgbClr val="00B0F0"/>
          </a:solidFill>
        </p:spPr>
        <p:txBody>
          <a:bodyPr/>
          <a:lstStyle/>
          <a:p>
            <a:r>
              <a:rPr lang="tr-TR" b="1" dirty="0" smtClean="0">
                <a:cs typeface="Arabic Typesetting" pitchFamily="66" charset="-78"/>
              </a:rPr>
              <a:t>HATIRLAMA</a:t>
            </a:r>
            <a:endParaRPr lang="tr-TR" b="1" dirty="0">
              <a:cs typeface="Arabic Typesetting" pitchFamily="66" charset="-78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5614998" cy="4525963"/>
          </a:xfrm>
        </p:spPr>
        <p:txBody>
          <a:bodyPr>
            <a:normAutofit lnSpcReduction="1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Okuduklarımızın</a:t>
            </a:r>
            <a:r>
              <a:rPr lang="tr-TR" dirty="0" smtClean="0"/>
              <a:t> - %</a:t>
            </a:r>
            <a:r>
              <a:rPr lang="tr-TR" dirty="0" smtClean="0">
                <a:solidFill>
                  <a:srgbClr val="0070C0"/>
                </a:solidFill>
              </a:rPr>
              <a:t>10</a:t>
            </a:r>
            <a:r>
              <a:rPr lang="tr-TR" dirty="0" smtClean="0"/>
              <a:t> unu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İşittiklerimizin</a:t>
            </a:r>
            <a:r>
              <a:rPr lang="tr-TR" dirty="0" smtClean="0"/>
              <a:t> - %</a:t>
            </a:r>
            <a:r>
              <a:rPr lang="tr-TR" dirty="0" smtClean="0">
                <a:solidFill>
                  <a:srgbClr val="0070C0"/>
                </a:solidFill>
              </a:rPr>
              <a:t>20</a:t>
            </a:r>
            <a:r>
              <a:rPr lang="tr-TR" dirty="0" smtClean="0"/>
              <a:t> sini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Gördüklerimizin </a:t>
            </a:r>
            <a:r>
              <a:rPr lang="tr-TR" dirty="0" smtClean="0"/>
              <a:t>-  %</a:t>
            </a:r>
            <a:r>
              <a:rPr lang="tr-TR" dirty="0" smtClean="0">
                <a:solidFill>
                  <a:srgbClr val="0070C0"/>
                </a:solidFill>
              </a:rPr>
              <a:t>30</a:t>
            </a:r>
            <a:r>
              <a:rPr lang="tr-TR" dirty="0" smtClean="0"/>
              <a:t> unu</a:t>
            </a:r>
          </a:p>
          <a:p>
            <a:r>
              <a:rPr lang="tr-TR" dirty="0" smtClean="0"/>
              <a:t>Hem </a:t>
            </a:r>
            <a:r>
              <a:rPr lang="tr-TR" dirty="0" smtClean="0">
                <a:solidFill>
                  <a:srgbClr val="FF0000"/>
                </a:solidFill>
              </a:rPr>
              <a:t>görüp</a:t>
            </a:r>
            <a:r>
              <a:rPr lang="tr-TR" dirty="0" smtClean="0"/>
              <a:t> hem  </a:t>
            </a:r>
            <a:r>
              <a:rPr lang="tr-TR" dirty="0" smtClean="0">
                <a:solidFill>
                  <a:srgbClr val="FF0000"/>
                </a:solidFill>
              </a:rPr>
              <a:t>işittiklerimizin</a:t>
            </a:r>
            <a:r>
              <a:rPr lang="tr-TR" dirty="0" smtClean="0"/>
              <a:t> - %</a:t>
            </a:r>
            <a:r>
              <a:rPr lang="tr-TR" dirty="0" smtClean="0">
                <a:solidFill>
                  <a:srgbClr val="0070C0"/>
                </a:solidFill>
              </a:rPr>
              <a:t>50</a:t>
            </a:r>
            <a:r>
              <a:rPr lang="tr-TR" dirty="0" smtClean="0"/>
              <a:t> sini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Söylediklerimizin </a:t>
            </a:r>
            <a:r>
              <a:rPr lang="tr-TR" dirty="0" smtClean="0"/>
              <a:t>- %</a:t>
            </a:r>
            <a:r>
              <a:rPr lang="tr-TR" dirty="0" smtClean="0">
                <a:solidFill>
                  <a:srgbClr val="0070C0"/>
                </a:solidFill>
              </a:rPr>
              <a:t>80</a:t>
            </a:r>
            <a:r>
              <a:rPr lang="tr-TR" dirty="0" smtClean="0"/>
              <a:t> ini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Yaşayarak</a:t>
            </a:r>
            <a:r>
              <a:rPr lang="tr-TR" dirty="0" smtClean="0"/>
              <a:t> öğrendiklerimizin</a:t>
            </a:r>
          </a:p>
          <a:p>
            <a:pPr>
              <a:buNone/>
            </a:pPr>
            <a:r>
              <a:rPr lang="tr-TR" dirty="0" smtClean="0"/>
              <a:t> % </a:t>
            </a:r>
            <a:r>
              <a:rPr lang="tr-TR" dirty="0" smtClean="0">
                <a:solidFill>
                  <a:srgbClr val="0070C0"/>
                </a:solidFill>
              </a:rPr>
              <a:t>90</a:t>
            </a:r>
            <a:r>
              <a:rPr lang="tr-TR" dirty="0" smtClean="0"/>
              <a:t> </a:t>
            </a:r>
            <a:r>
              <a:rPr lang="tr-TR" dirty="0" err="1" smtClean="0"/>
              <a:t>ını</a:t>
            </a:r>
            <a:endParaRPr lang="tr-TR" dirty="0"/>
          </a:p>
        </p:txBody>
      </p:sp>
      <p:pic>
        <p:nvPicPr>
          <p:cNvPr id="2050" name="Picture 2" descr="C:\Users\SULTAN\Desktop\Resimler\hafiza_nedir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571612"/>
            <a:ext cx="3428992" cy="4342857"/>
          </a:xfrm>
          <a:prstGeom prst="rect">
            <a:avLst/>
          </a:prstGeom>
          <a:noFill/>
        </p:spPr>
      </p:pic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Kanuni Sultan Süleyman İmam Hatip Ortaokulu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  <a:cs typeface="Arabic Typesetting" pitchFamily="66" charset="-78"/>
              </a:rPr>
              <a:t>4</a:t>
            </a:r>
            <a:r>
              <a:rPr lang="tr-TR" b="1" dirty="0" smtClean="0">
                <a:solidFill>
                  <a:srgbClr val="0070C0"/>
                </a:solidFill>
                <a:cs typeface="Arabic Typesetting" pitchFamily="66" charset="-78"/>
              </a:rPr>
              <a:t> TEMEL ÇALIŞMA PRENSİBİ</a:t>
            </a:r>
            <a:endParaRPr lang="tr-TR" b="1" dirty="0">
              <a:solidFill>
                <a:srgbClr val="0070C0"/>
              </a:solidFill>
              <a:cs typeface="Arabic Typesetting" pitchFamily="66" charset="-78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tr-TR" dirty="0" smtClean="0">
                <a:solidFill>
                  <a:srgbClr val="FF0000"/>
                </a:solidFill>
              </a:rPr>
              <a:t>Ön yargısız </a:t>
            </a:r>
            <a:r>
              <a:rPr lang="tr-TR" dirty="0" smtClean="0"/>
              <a:t>olmak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Bütünü </a:t>
            </a:r>
            <a:r>
              <a:rPr lang="tr-TR" dirty="0" smtClean="0">
                <a:solidFill>
                  <a:srgbClr val="FF0000"/>
                </a:solidFill>
              </a:rPr>
              <a:t>parçalara</a:t>
            </a:r>
            <a:r>
              <a:rPr lang="tr-TR" dirty="0" smtClean="0"/>
              <a:t> ayırmak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En </a:t>
            </a:r>
            <a:r>
              <a:rPr lang="tr-TR" dirty="0" smtClean="0">
                <a:solidFill>
                  <a:srgbClr val="FF0000"/>
                </a:solidFill>
              </a:rPr>
              <a:t>kolay </a:t>
            </a:r>
            <a:r>
              <a:rPr lang="tr-TR" dirty="0" smtClean="0"/>
              <a:t>olandan başlamak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>
                <a:solidFill>
                  <a:srgbClr val="FF0000"/>
                </a:solidFill>
              </a:rPr>
              <a:t>Tekrar</a:t>
            </a:r>
            <a:r>
              <a:rPr lang="tr-TR" dirty="0" smtClean="0"/>
              <a:t> yapmak</a:t>
            </a:r>
            <a:endParaRPr lang="tr-TR" dirty="0"/>
          </a:p>
        </p:txBody>
      </p:sp>
      <p:pic>
        <p:nvPicPr>
          <p:cNvPr id="3074" name="Picture 2" descr="C:\Users\SULTAN\Desktop\Resimler\etkiliderscalism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3429000"/>
            <a:ext cx="5072098" cy="3143272"/>
          </a:xfrm>
          <a:prstGeom prst="rect">
            <a:avLst/>
          </a:prstGeom>
          <a:noFill/>
        </p:spPr>
      </p:pic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Kanuni Sultan Süleyman İmam Hatip Ortaokulu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UNUTMA</a:t>
            </a:r>
            <a:r>
              <a:rPr lang="tr-TR" dirty="0" smtClean="0"/>
              <a:t>!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>
                <a:solidFill>
                  <a:srgbClr val="0070C0"/>
                </a:solidFill>
              </a:rPr>
              <a:t>Her şey seninle başlar, sende biter</a:t>
            </a:r>
            <a:r>
              <a:rPr lang="tr-TR" dirty="0" smtClean="0"/>
              <a:t>…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554419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       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Hayatta ya tozu dumana </a:t>
            </a: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katarsın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, ya da tozu dumanı </a:t>
            </a: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yutarsın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Seçim senin…</a:t>
            </a:r>
            <a:endParaRPr lang="tr-TR" dirty="0"/>
          </a:p>
        </p:txBody>
      </p:sp>
      <p:pic>
        <p:nvPicPr>
          <p:cNvPr id="4098" name="Picture 2" descr="C:\Users\SULTAN\Desktop\Resimler\02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286124"/>
            <a:ext cx="3929090" cy="3000396"/>
          </a:xfrm>
          <a:prstGeom prst="rect">
            <a:avLst/>
          </a:prstGeom>
          <a:noFill/>
        </p:spPr>
      </p:pic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Kanuni Sultan Süleyman İmam Hatip Ortaokulu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tr-TR" sz="5400" b="1" dirty="0" smtClean="0">
                <a:solidFill>
                  <a:srgbClr val="FF0000"/>
                </a:solidFill>
                <a:latin typeface="+mj-lt"/>
                <a:cs typeface="Arabic Typesetting" pitchFamily="66" charset="-78"/>
              </a:rPr>
              <a:t>SINAV KAYGISININ NEDENLERİ</a:t>
            </a:r>
            <a:endParaRPr lang="tr-TR" sz="54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26" name="Picture 2" descr="C:\Users\SULTAN\Desktop\REHBERLİK 2016-2017\Resimler\dfd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7554" y="3356992"/>
            <a:ext cx="2133600" cy="2133600"/>
          </a:xfrm>
          <a:prstGeom prst="rect">
            <a:avLst/>
          </a:prstGeom>
          <a:noFill/>
        </p:spPr>
      </p:pic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Kanuni Sultan Süleyman İmam Hatip Ortaokulu</a:t>
            </a:r>
            <a:endParaRPr lang="tr-T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tr-TR" sz="5400" b="1" dirty="0" smtClean="0">
                <a:cs typeface="Arabic Typesetting" pitchFamily="66" charset="-78"/>
              </a:rPr>
              <a:t>1-Zamanı Etkin Kullanamama</a:t>
            </a:r>
            <a:endParaRPr lang="tr-TR" sz="5400" dirty="0">
              <a:cs typeface="Arabic Typesetting" pitchFamily="66" charset="-78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71807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 Sınava çalışmaya </a:t>
            </a:r>
            <a:r>
              <a:rPr lang="tr-TR" dirty="0" smtClean="0">
                <a:solidFill>
                  <a:srgbClr val="FF0000"/>
                </a:solidFill>
              </a:rPr>
              <a:t>geç </a:t>
            </a:r>
            <a:r>
              <a:rPr lang="tr-TR" dirty="0" smtClean="0"/>
              <a:t>başlama</a:t>
            </a:r>
          </a:p>
          <a:p>
            <a:r>
              <a:rPr lang="tr-TR" dirty="0" smtClean="0"/>
              <a:t> Konuların yetiştirilememesi </a:t>
            </a:r>
          </a:p>
          <a:p>
            <a:r>
              <a:rPr lang="tr-TR" dirty="0" smtClean="0"/>
              <a:t> Erken başlanmasına karşın </a:t>
            </a:r>
            <a:r>
              <a:rPr lang="tr-TR" dirty="0" smtClean="0">
                <a:solidFill>
                  <a:srgbClr val="FF0000"/>
                </a:solidFill>
              </a:rPr>
              <a:t>zamanın etkin kullanılamaması </a:t>
            </a:r>
            <a:r>
              <a:rPr lang="tr-TR" dirty="0" smtClean="0"/>
              <a:t>nedeniyle konuların yetiştirilememesi, </a:t>
            </a:r>
          </a:p>
          <a:p>
            <a:r>
              <a:rPr lang="tr-TR" dirty="0" smtClean="0"/>
              <a:t>Konu </a:t>
            </a:r>
            <a:r>
              <a:rPr lang="tr-TR" dirty="0" smtClean="0">
                <a:solidFill>
                  <a:srgbClr val="FF0000"/>
                </a:solidFill>
              </a:rPr>
              <a:t>tekrarın yapılmaması </a:t>
            </a:r>
            <a:r>
              <a:rPr lang="tr-TR" dirty="0" smtClean="0"/>
              <a:t>kaygıyı artırır.</a:t>
            </a:r>
            <a:endParaRPr lang="tr-TR" dirty="0"/>
          </a:p>
        </p:txBody>
      </p:sp>
      <p:pic>
        <p:nvPicPr>
          <p:cNvPr id="2050" name="Picture 2" descr="C:\Users\SULTAN\Desktop\Resimler\Za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500570"/>
            <a:ext cx="6286544" cy="2080616"/>
          </a:xfrm>
          <a:prstGeom prst="rect">
            <a:avLst/>
          </a:prstGeom>
          <a:noFill/>
        </p:spPr>
      </p:pic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Kanuni Sultan Süleyman İmam Hatip Ortaokulu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tr-TR" sz="5400" b="1" dirty="0" smtClean="0">
                <a:cs typeface="Arabic Typesetting" pitchFamily="66" charset="-78"/>
              </a:rPr>
              <a:t>2-Yanlış Ders Çalışma Alışkanlıkları</a:t>
            </a:r>
            <a:endParaRPr lang="tr-TR" sz="5400" dirty="0">
              <a:cs typeface="Arabic Typesetting" pitchFamily="66" charset="-78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000364" y="1571611"/>
            <a:ext cx="5686436" cy="2428893"/>
          </a:xfrm>
        </p:spPr>
        <p:txBody>
          <a:bodyPr>
            <a:normAutofit lnSpcReduction="1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Plansız ve programsız </a:t>
            </a:r>
            <a:r>
              <a:rPr lang="tr-TR" dirty="0" smtClean="0"/>
              <a:t>ders çalışmak başarısızlığın en önemli kaynağıdır. </a:t>
            </a:r>
          </a:p>
          <a:p>
            <a:r>
              <a:rPr lang="tr-TR" dirty="0" smtClean="0"/>
              <a:t>Kişinin </a:t>
            </a:r>
            <a:r>
              <a:rPr lang="tr-TR" dirty="0" smtClean="0">
                <a:solidFill>
                  <a:srgbClr val="FF0000"/>
                </a:solidFill>
              </a:rPr>
              <a:t>motivasyonunun</a:t>
            </a:r>
            <a:r>
              <a:rPr lang="tr-TR" dirty="0" smtClean="0"/>
              <a:t> düşmesine neden olur.</a:t>
            </a:r>
            <a:endParaRPr lang="tr-TR" dirty="0"/>
          </a:p>
        </p:txBody>
      </p:sp>
      <p:pic>
        <p:nvPicPr>
          <p:cNvPr id="3074" name="Picture 2" descr="C:\Users\SULTAN\Desktop\Resimler\plan-your-da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00174"/>
            <a:ext cx="2786082" cy="1785950"/>
          </a:xfrm>
          <a:prstGeom prst="rect">
            <a:avLst/>
          </a:prstGeom>
          <a:noFill/>
        </p:spPr>
      </p:pic>
      <p:pic>
        <p:nvPicPr>
          <p:cNvPr id="3075" name="Picture 3" descr="C:\Users\SULTAN\Desktop\Resimler\k_02155030_derspr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4286256"/>
            <a:ext cx="4643470" cy="2428898"/>
          </a:xfrm>
          <a:prstGeom prst="rect">
            <a:avLst/>
          </a:prstGeom>
          <a:noFill/>
        </p:spPr>
      </p:pic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Kanuni Sultan Süleyman İmam Hatip Ortaokulu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B0F0"/>
          </a:solidFill>
        </p:spPr>
        <p:txBody>
          <a:bodyPr/>
          <a:lstStyle/>
          <a:p>
            <a:r>
              <a:rPr lang="tr-TR" b="1" dirty="0" smtClean="0">
                <a:cs typeface="Arabic Typesetting" pitchFamily="66" charset="-78"/>
              </a:rPr>
              <a:t>3-Mükemmeliyetçilik Düşüncesi</a:t>
            </a:r>
            <a:endParaRPr lang="tr-TR" dirty="0">
              <a:cs typeface="Arabic Typesetting" pitchFamily="66" charset="-78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500439"/>
            <a:ext cx="8229600" cy="10715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    Yaptıklarının, en iyisi ve hiç hatasız olması gerektiğine inanan kişinin kaygı düzeyi yükselir.</a:t>
            </a:r>
            <a:endParaRPr lang="tr-TR" dirty="0"/>
          </a:p>
        </p:txBody>
      </p:sp>
      <p:pic>
        <p:nvPicPr>
          <p:cNvPr id="4098" name="Picture 2" descr="C:\Users\SULTAN\Desktop\Resimler\mükemmelliyetç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574" y="1428736"/>
            <a:ext cx="6096851" cy="2071702"/>
          </a:xfrm>
          <a:prstGeom prst="rect">
            <a:avLst/>
          </a:prstGeom>
          <a:noFill/>
        </p:spPr>
      </p:pic>
      <p:pic>
        <p:nvPicPr>
          <p:cNvPr id="4099" name="Picture 3" descr="C:\Users\SULTAN\Desktop\Resimler\mukemmeliyetci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4643446"/>
            <a:ext cx="6000792" cy="2071702"/>
          </a:xfrm>
          <a:prstGeom prst="rect">
            <a:avLst/>
          </a:prstGeom>
          <a:noFill/>
        </p:spPr>
      </p:pic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Kanuni Sultan Süleyman İmam Hatip Ortaokulu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B0F0"/>
          </a:solidFill>
        </p:spPr>
        <p:txBody>
          <a:bodyPr/>
          <a:lstStyle/>
          <a:p>
            <a:r>
              <a:rPr lang="tr-TR" b="1" dirty="0" smtClean="0">
                <a:cs typeface="Arabic Typesetting" pitchFamily="66" charset="-78"/>
              </a:rPr>
              <a:t>4-Başarısızlık Korkusu</a:t>
            </a:r>
            <a:endParaRPr lang="tr-TR" dirty="0">
              <a:cs typeface="Arabic Typesetting" pitchFamily="66" charset="-78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Başarısız olma korkusunu yoğun yaşayan bireylerin, </a:t>
            </a:r>
            <a:r>
              <a:rPr lang="tr-TR" dirty="0" smtClean="0">
                <a:solidFill>
                  <a:srgbClr val="FF0000"/>
                </a:solidFill>
              </a:rPr>
              <a:t>kendilerine olan güvenleri azalır </a:t>
            </a:r>
            <a:r>
              <a:rPr lang="tr-TR" dirty="0" smtClean="0"/>
              <a:t>ve kaygı düzeyi yükselir.</a:t>
            </a:r>
            <a:endParaRPr lang="tr-TR" dirty="0"/>
          </a:p>
        </p:txBody>
      </p:sp>
      <p:pic>
        <p:nvPicPr>
          <p:cNvPr id="5122" name="Picture 2" descr="C:\Users\SULTAN\Desktop\Resimler\basarili-olmak-icin-mentalup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286124"/>
            <a:ext cx="6961214" cy="3214710"/>
          </a:xfrm>
          <a:prstGeom prst="rect">
            <a:avLst/>
          </a:prstGeom>
          <a:noFill/>
        </p:spPr>
      </p:pic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Kanuni Sultan Süleyman İmam Hatip Ortaokulu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8266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cs typeface="Arabic Typesetting" pitchFamily="66" charset="-78"/>
              </a:rPr>
              <a:t>5- Sınava Çok Fazla Anlam Yüklenmesi</a:t>
            </a:r>
            <a:endParaRPr lang="tr-TR" dirty="0">
              <a:cs typeface="Arabic Typesetting" pitchFamily="66" charset="-78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Kişinin potansiyellerine uygun olmayan amaç belirlemesi  </a:t>
            </a:r>
          </a:p>
          <a:p>
            <a:r>
              <a:rPr lang="tr-TR" dirty="0" smtClean="0"/>
              <a:t>Sınavı kendini kanıtlayacağı bir platforma dönüştürmesi de kaygı düzeyini yükseltir.</a:t>
            </a:r>
            <a:endParaRPr lang="tr-TR" dirty="0"/>
          </a:p>
        </p:txBody>
      </p:sp>
      <p:pic>
        <p:nvPicPr>
          <p:cNvPr id="4" name="Picture 2" descr="C:\Users\SULTAN\Desktop\Resimler\sınavkaygısı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786190"/>
            <a:ext cx="6286544" cy="2928958"/>
          </a:xfrm>
          <a:prstGeom prst="rect">
            <a:avLst/>
          </a:prstGeom>
          <a:noFill/>
        </p:spPr>
      </p:pic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Kanuni Sultan Süleyman İmam Hatip Ortaokulu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tr-TR" sz="5300" b="1" dirty="0" smtClean="0">
                <a:cs typeface="Arabic Typesetting" pitchFamily="66" charset="-78"/>
              </a:rPr>
              <a:t>6- Aile Baskısı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Ailelerin çocuklarından </a:t>
            </a:r>
            <a:r>
              <a:rPr lang="tr-TR" dirty="0" smtClean="0">
                <a:solidFill>
                  <a:srgbClr val="FF0000"/>
                </a:solidFill>
              </a:rPr>
              <a:t>çok fazla beklentisinin </a:t>
            </a:r>
            <a:r>
              <a:rPr lang="tr-TR" dirty="0" smtClean="0"/>
              <a:t>olması </a:t>
            </a:r>
          </a:p>
          <a:p>
            <a:r>
              <a:rPr lang="tr-TR" dirty="0" smtClean="0"/>
              <a:t> Çocuğun bunları gerçekleştiremeyeceği düşüncesi de kaygı düzeyini yükseltir.</a:t>
            </a:r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Kanuni Sultan Süleyman İmam Hatip Ortaokulu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632</Words>
  <Application>Microsoft Office PowerPoint</Application>
  <PresentationFormat>Ekran Gösterisi (4:3)</PresentationFormat>
  <Paragraphs>107</Paragraphs>
  <Slides>23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4" baseType="lpstr">
      <vt:lpstr>Ofis Teması</vt:lpstr>
      <vt:lpstr>  VE  BAŞETME YOLLARI</vt:lpstr>
      <vt:lpstr>SINAV KAYGISI</vt:lpstr>
      <vt:lpstr>PowerPoint Sunusu</vt:lpstr>
      <vt:lpstr>1-Zamanı Etkin Kullanamama</vt:lpstr>
      <vt:lpstr>2-Yanlış Ders Çalışma Alışkanlıkları</vt:lpstr>
      <vt:lpstr>3-Mükemmeliyetçilik Düşüncesi</vt:lpstr>
      <vt:lpstr>4-Başarısızlık Korkusu</vt:lpstr>
      <vt:lpstr>5- Sınava Çok Fazla Anlam Yüklenmesi</vt:lpstr>
      <vt:lpstr>6- Aile Baskısı </vt:lpstr>
      <vt:lpstr>PowerPoint Sunusu</vt:lpstr>
      <vt:lpstr>1) Sınava Planlı Programlı çalışma</vt:lpstr>
      <vt:lpstr>2) Sınav Zamanına Kadar Ders Çalışma</vt:lpstr>
      <vt:lpstr>3) Uyku, Dinlenme ve Beslenme</vt:lpstr>
      <vt:lpstr>4) Düşünce ve İnançlar</vt:lpstr>
      <vt:lpstr>Olumlu ve gerçekçi düşünceler oluşturmaya çalışın</vt:lpstr>
      <vt:lpstr>5)Doğru Nefes Alma ve Gevşeme</vt:lpstr>
      <vt:lpstr>Önemli Uyarılar</vt:lpstr>
      <vt:lpstr>Sınav Stratejileri</vt:lpstr>
      <vt:lpstr>ÇALIŞMA STRATEJİLERİ</vt:lpstr>
      <vt:lpstr>KOLAY-ZOR</vt:lpstr>
      <vt:lpstr>HATIRLAMA</vt:lpstr>
      <vt:lpstr>4 TEMEL ÇALIŞMA PRENSİBİ</vt:lpstr>
      <vt:lpstr>UNUTMA!  Her şey seninle başlar, sende biter…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Sınav Stratejileri</dc:title>
  <dc:creator>SULTAN</dc:creator>
  <cp:lastModifiedBy>User</cp:lastModifiedBy>
  <cp:revision>42</cp:revision>
  <dcterms:created xsi:type="dcterms:W3CDTF">2017-02-06T06:16:06Z</dcterms:created>
  <dcterms:modified xsi:type="dcterms:W3CDTF">2024-03-18T08:55:28Z</dcterms:modified>
</cp:coreProperties>
</file>